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83" r:id="rId6"/>
    <p:sldId id="263" r:id="rId7"/>
    <p:sldId id="268" r:id="rId8"/>
    <p:sldId id="287" r:id="rId9"/>
    <p:sldId id="259" r:id="rId10"/>
    <p:sldId id="288" r:id="rId11"/>
    <p:sldId id="273" r:id="rId12"/>
    <p:sldId id="289" r:id="rId13"/>
    <p:sldId id="274" r:id="rId14"/>
    <p:sldId id="277" r:id="rId15"/>
    <p:sldId id="281" r:id="rId16"/>
    <p:sldId id="260" r:id="rId17"/>
    <p:sldId id="290" r:id="rId18"/>
    <p:sldId id="291" r:id="rId19"/>
    <p:sldId id="280" r:id="rId20"/>
    <p:sldId id="285" r:id="rId21"/>
    <p:sldId id="262"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9/12/2022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dirty="0"/>
              <a:t>Aug 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 </a:t>
            </a:r>
          </a:p>
          <a:p>
            <a:pPr lvl="1"/>
            <a:r>
              <a:rPr lang="en-US" dirty="0">
                <a:solidFill>
                  <a:schemeClr val="accent5"/>
                </a:solidFill>
              </a:rPr>
              <a:t>only works for objects with consistent volume</a:t>
            </a:r>
          </a:p>
          <a:p>
            <a:pPr lvl="1"/>
            <a:r>
              <a:rPr lang="en-US" dirty="0"/>
              <a:t>Pedro F. Proença (co-author of TACO dataset) went on to research RGBD Color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8" end="8"/>
                                            </p:txEl>
                                          </p:spTgt>
                                        </p:tgtEl>
                                        <p:attrNameLst>
                                          <p:attrName>style.visibility</p:attrName>
                                        </p:attrNameLst>
                                      </p:cBhvr>
                                      <p:to>
                                        <p:strVal val="visible"/>
                                      </p:to>
                                    </p:set>
                                    <p:animEffect transition="in" filter="fade">
                                      <p:cBhvr>
                                        <p:cTn id="36"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711162"/>
            <a:ext cx="3466048" cy="4320641"/>
          </a:xfrm>
        </p:spPr>
        <p:txBody>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50% of false positives were from car misclassifications alone</a:t>
            </a:r>
          </a:p>
          <a:p>
            <a:pPr lvl="1"/>
            <a:r>
              <a:rPr lang="en-US" dirty="0"/>
              <a:t>Common features: Texture, color, and shape</a:t>
            </a:r>
          </a:p>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Add More Images To TACO</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3693333" cy="872483"/>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a:t>
            </a:r>
          </a:p>
          <a:p>
            <a:pPr>
              <a:lnSpc>
                <a:spcPct val="150000"/>
              </a:lnSpc>
              <a:buClr>
                <a:schemeClr val="accent1"/>
              </a:buClr>
              <a:buSzPct val="80000"/>
            </a:pPr>
            <a:r>
              <a:rPr lang="en-US" dirty="0">
                <a:solidFill>
                  <a:schemeClr val="tx1">
                    <a:lumMod val="75000"/>
                    <a:lumOff val="25000"/>
                  </a:schemeClr>
                </a:solidFill>
              </a:rPr>
              <a:t>200–400x small</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2231136" y="503853"/>
            <a:ext cx="7729728" cy="710621"/>
          </a:xfrm>
        </p:spPr>
        <p:txBody>
          <a:bodyPr>
            <a:normAutofit/>
          </a:bodyPr>
          <a:lstStyle/>
          <a:p>
            <a:r>
              <a:rPr lang="en-US" dirty="0"/>
              <a:t>Dataset &amp; Model Improvement</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Collect and upload a diverse set of images, using COCO as a standard to work towards</a:t>
            </a:r>
          </a:p>
          <a:p>
            <a:endParaRPr lang="en-US" dirty="0"/>
          </a:p>
          <a:p>
            <a:endParaRPr lang="en-US" dirty="0"/>
          </a:p>
        </p:txBody>
      </p:sp>
      <p:pic>
        <p:nvPicPr>
          <p:cNvPr id="8" name="Picture 7" descr="A picture containing grass, outdoor, writing implement, stationary&#10;&#10;Description automatically generated">
            <a:extLst>
              <a:ext uri="{FF2B5EF4-FFF2-40B4-BE49-F238E27FC236}">
                <a16:creationId xmlns:a16="http://schemas.microsoft.com/office/drawing/2014/main" id="{8026D738-1D5D-452E-A556-BD87B79F3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44040"/>
            <a:ext cx="4059962" cy="3044970"/>
          </a:xfrm>
          <a:prstGeom prst="rect">
            <a:avLst/>
          </a:prstGeom>
          <a:ln w="28575">
            <a:solidFill>
              <a:schemeClr val="accent2"/>
            </a:solidFill>
          </a:ln>
        </p:spPr>
      </p:pic>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5574861" y="1545752"/>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Train new models these images and compare against the currently released model</a:t>
            </a:r>
          </a:p>
        </p:txBody>
      </p:sp>
      <p:pic>
        <p:nvPicPr>
          <p:cNvPr id="7" name="Picture 6">
            <a:extLst>
              <a:ext uri="{FF2B5EF4-FFF2-40B4-BE49-F238E27FC236}">
                <a16:creationId xmlns:a16="http://schemas.microsoft.com/office/drawing/2014/main" id="{654DEE86-3302-4CFF-95D2-BE2F95B00AA3}"/>
              </a:ext>
            </a:extLst>
          </p:cNvPr>
          <p:cNvPicPr>
            <a:picLocks noChangeAspect="1"/>
          </p:cNvPicPr>
          <p:nvPr/>
        </p:nvPicPr>
        <p:blipFill>
          <a:blip r:embed="rId3"/>
          <a:stretch>
            <a:fillRect/>
          </a:stretch>
        </p:blipFill>
        <p:spPr>
          <a:xfrm>
            <a:off x="1348219" y="2656143"/>
            <a:ext cx="2533316" cy="3332867"/>
          </a:xfrm>
          <a:prstGeom prst="rect">
            <a:avLst/>
          </a:prstGeom>
          <a:ln w="28575">
            <a:solidFill>
              <a:schemeClr val="accent2"/>
            </a:solidFill>
          </a:ln>
        </p:spPr>
      </p:pic>
    </p:spTree>
    <p:extLst>
      <p:ext uri="{BB962C8B-B14F-4D97-AF65-F5344CB8AC3E}">
        <p14:creationId xmlns:p14="http://schemas.microsoft.com/office/powerpoint/2010/main" val="278165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apply trash detection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Quantify Clean Up Activities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1831720"/>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Help environmental up organizations measure total removed litter</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 Look at trends over time to predict when to go back to clean again</a:t>
            </a: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6628641" y="1930400"/>
            <a:ext cx="4651443" cy="3500570"/>
          </a:xfrm>
          <a:prstGeom prst="rect">
            <a:avLst/>
          </a:prstGeom>
          <a:ln w="28575">
            <a:solidFill>
              <a:schemeClr val="accent2"/>
            </a:solidFill>
          </a:ln>
        </p:spPr>
      </p:pic>
    </p:spTree>
    <p:extLst>
      <p:ext uri="{BB962C8B-B14F-4D97-AF65-F5344CB8AC3E}">
        <p14:creationId xmlns:p14="http://schemas.microsoft.com/office/powerpoint/2010/main" val="2686925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9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4159225" y="609600"/>
            <a:ext cx="5114776" cy="1320800"/>
          </a:xfrm>
        </p:spPr>
        <p:txBody>
          <a:bodyPr vert="horz" lIns="91440" tIns="45720" rIns="91440" bIns="45720" rtlCol="0" anchor="t">
            <a:normAutofit/>
          </a:bodyPr>
          <a:lstStyle/>
          <a:p>
            <a:pPr algn="ctr"/>
            <a:r>
              <a:rPr lang="en-US" dirty="0"/>
              <a:t>Conclusion</a:t>
            </a:r>
          </a:p>
        </p:txBody>
      </p:sp>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159225" y="2160589"/>
            <a:ext cx="5114776"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More images are needed to expand the TACO dataset and generalize trash detections, but this will enable:</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Car and drone mounted cameras can be used to measure trash in the environment</a:t>
            </a:r>
          </a:p>
          <a:p>
            <a:pPr marL="742950" lvl="1" indent="-285750">
              <a:spcBef>
                <a:spcPts val="1000"/>
              </a:spcBef>
              <a:buClr>
                <a:schemeClr val="accent1"/>
              </a:buClr>
              <a:buSzPct val="80000"/>
              <a:buFont typeface="Wingdings 3" charset="2"/>
              <a:buChar char=""/>
            </a:pPr>
            <a:r>
              <a:rPr lang="en-US" dirty="0">
                <a:solidFill>
                  <a:schemeClr val="tx1">
                    <a:lumMod val="75000"/>
                    <a:lumOff val="25000"/>
                  </a:schemeClr>
                </a:solidFill>
              </a:rPr>
              <a:t>Apps that use a picture to chose which trash bin an item belongs in</a:t>
            </a:r>
          </a:p>
          <a:p>
            <a:pPr marL="742950" lvl="1" indent="-285750">
              <a:spcBef>
                <a:spcPts val="1000"/>
              </a:spcBef>
              <a:buClr>
                <a:schemeClr val="accent1"/>
              </a:buClr>
              <a:buSzPct val="80000"/>
              <a:buFont typeface="Wingdings 3" charset="2"/>
              <a:buChar char=""/>
            </a:pPr>
            <a:r>
              <a:rPr lang="en-US" dirty="0">
                <a:solidFill>
                  <a:schemeClr val="tx1">
                    <a:lumMod val="75000"/>
                    <a:lumOff val="25000"/>
                  </a:schemeClr>
                </a:solidFill>
              </a:rPr>
              <a:t>Trash monitoring to enforce zero waste standards</a:t>
            </a:r>
          </a:p>
        </p:txBody>
      </p:sp>
    </p:spTree>
    <p:extLst>
      <p:ext uri="{BB962C8B-B14F-4D97-AF65-F5344CB8AC3E}">
        <p14:creationId xmlns:p14="http://schemas.microsoft.com/office/powerpoint/2010/main" val="194202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4" y="3616725"/>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741328" y="3510864"/>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flipV="1">
            <a:off x="5145906" y="4433934"/>
            <a:ext cx="1641438" cy="7955"/>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04095CB-C714-41FC-8246-ACC3DCF432E2}"/>
              </a:ext>
            </a:extLst>
          </p:cNvPr>
          <p:cNvCxnSpPr>
            <a:cxnSpLocks/>
            <a:stCxn id="15" idx="3"/>
            <a:endCxn id="14" idx="1"/>
          </p:cNvCxnSpPr>
          <p:nvPr/>
        </p:nvCxnSpPr>
        <p:spPr>
          <a:xfrm>
            <a:off x="8389046" y="4433934"/>
            <a:ext cx="1497398" cy="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4">
            <a:extLst>
              <a:ext uri="{28A0092B-C50C-407E-A947-70E740481C1C}">
                <a14:useLocalDpi xmlns:a14="http://schemas.microsoft.com/office/drawing/2010/main" val="0"/>
              </a:ext>
            </a:extLst>
          </a:blip>
          <a:srcRect l="901" r="901"/>
          <a:stretch/>
        </p:blipFill>
        <p:spPr>
          <a:xfrm>
            <a:off x="9886444" y="3616725"/>
            <a:ext cx="1602693" cy="1634418"/>
          </a:xfrm>
          <a:prstGeom prst="rect">
            <a:avLst/>
          </a:prstGeom>
          <a:ln w="28575">
            <a:solidFill>
              <a:schemeClr val="accent2"/>
            </a:solidFill>
          </a:ln>
        </p:spPr>
      </p:pic>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348" y="2937825"/>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466266" y="3535969"/>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448974" y="4253528"/>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8406864" y="4104836"/>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5249548" y="4104835"/>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6"/>
          <a:stretch>
            <a:fillRect/>
          </a:stretch>
        </p:blipFill>
        <p:spPr>
          <a:xfrm>
            <a:off x="697348" y="4851671"/>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556616" y="4577383"/>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693411" y="4339003"/>
            <a:ext cx="1359668" cy="307777"/>
          </a:xfrm>
          <a:prstGeom prst="rect">
            <a:avLst/>
          </a:prstGeom>
          <a:noFill/>
        </p:spPr>
        <p:txBody>
          <a:bodyPr wrap="none" rtlCol="0">
            <a:spAutoFit/>
          </a:bodyPr>
          <a:lstStyle/>
          <a:p>
            <a:r>
              <a:rPr lang="en-US" sz="1400" dirty="0">
                <a:solidFill>
                  <a:schemeClr val="tx1">
                    <a:lumMod val="75000"/>
                    <a:lumOff val="25000"/>
                  </a:schemeClr>
                </a:solidFill>
              </a:rPr>
              <a:t>Collect images</a:t>
            </a:r>
          </a:p>
        </p:txBody>
      </p:sp>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335" y="1047512"/>
            <a:ext cx="1684909" cy="1765813"/>
          </a:xfrm>
          <a:prstGeom prst="rect">
            <a:avLst/>
          </a:prstGeom>
          <a:ln w="28575">
            <a:solidFill>
              <a:schemeClr val="accent2"/>
            </a:solidFill>
          </a:ln>
        </p:spPr>
      </p:pic>
      <p:cxnSp>
        <p:nvCxnSpPr>
          <p:cNvPr id="75" name="Straight Arrow Connector 74">
            <a:extLst>
              <a:ext uri="{FF2B5EF4-FFF2-40B4-BE49-F238E27FC236}">
                <a16:creationId xmlns:a16="http://schemas.microsoft.com/office/drawing/2014/main" id="{0C9893C0-B364-4D0E-8F07-74018A30EE32}"/>
              </a:ext>
            </a:extLst>
          </p:cNvPr>
          <p:cNvCxnSpPr>
            <a:cxnSpLocks/>
            <a:stCxn id="74" idx="2"/>
            <a:endCxn id="14" idx="0"/>
          </p:cNvCxnSpPr>
          <p:nvPr/>
        </p:nvCxnSpPr>
        <p:spPr>
          <a:xfrm>
            <a:off x="10687790" y="2813325"/>
            <a:ext cx="1" cy="80340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r>
              <a:rPr lang="en-US" dirty="0">
                <a:solidFill>
                  <a:schemeClr val="tx1">
                    <a:lumMod val="75000"/>
                    <a:lumOff val="25000"/>
                  </a:schemeClr>
                </a:solidFill>
              </a:rPr>
              <a:t>Sample Mapillary image with trash</a:t>
            </a:r>
          </a:p>
        </p:txBody>
      </p:sp>
      <p:grpSp>
        <p:nvGrpSpPr>
          <p:cNvPr id="9" name="Group 8">
            <a:extLst>
              <a:ext uri="{FF2B5EF4-FFF2-40B4-BE49-F238E27FC236}">
                <a16:creationId xmlns:a16="http://schemas.microsoft.com/office/drawing/2014/main" id="{24C346FF-246D-4B3E-8B92-CE9FB7D34D45}"/>
              </a:ext>
            </a:extLst>
          </p:cNvPr>
          <p:cNvGrpSpPr/>
          <p:nvPr/>
        </p:nvGrpSpPr>
        <p:grpSpPr>
          <a:xfrm>
            <a:off x="756138" y="2734811"/>
            <a:ext cx="4528926" cy="3375787"/>
            <a:chOff x="6025317" y="3522689"/>
            <a:chExt cx="3389001" cy="2712637"/>
          </a:xfrm>
        </p:grpSpPr>
        <p:pic>
          <p:nvPicPr>
            <p:cNvPr id="5" name="Picture 4" descr="Diagram&#10;&#10;Description automatically generated">
              <a:extLst>
                <a:ext uri="{FF2B5EF4-FFF2-40B4-BE49-F238E27FC236}">
                  <a16:creationId xmlns:a16="http://schemas.microsoft.com/office/drawing/2014/main" id="{3B3247A6-9D78-4F85-8827-8D951E552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886" y="3522689"/>
              <a:ext cx="3213865" cy="2173479"/>
            </a:xfrm>
            <a:prstGeom prst="rect">
              <a:avLst/>
            </a:prstGeom>
            <a:ln w="28575">
              <a:solidFill>
                <a:schemeClr val="accent2"/>
              </a:solidFill>
            </a:ln>
          </p:spPr>
        </p:pic>
        <p:sp>
          <p:nvSpPr>
            <p:cNvPr id="8" name="TextBox 7">
              <a:extLst>
                <a:ext uri="{FF2B5EF4-FFF2-40B4-BE49-F238E27FC236}">
                  <a16:creationId xmlns:a16="http://schemas.microsoft.com/office/drawing/2014/main" id="{C6BAF35A-C709-46E9-B484-5AF676051B81}"/>
                </a:ext>
              </a:extLst>
            </p:cNvPr>
            <p:cNvSpPr txBox="1"/>
            <p:nvPr/>
          </p:nvSpPr>
          <p:spPr>
            <a:xfrm>
              <a:off x="6025317" y="5715962"/>
              <a:ext cx="3389001" cy="519364"/>
            </a:xfrm>
            <a:prstGeom prst="rect">
              <a:avLst/>
            </a:prstGeom>
            <a:noFill/>
            <a:ln w="28575">
              <a:noFill/>
            </a:ln>
          </p:spPr>
          <p:txBody>
            <a:bodyPr wrap="square" rtlCol="0">
              <a:spAutoFit/>
            </a:bodyPr>
            <a:lstStyle/>
            <a:p>
              <a:r>
                <a:rPr lang="en-US" dirty="0">
                  <a:solidFill>
                    <a:schemeClr val="tx1">
                      <a:lumMod val="75000"/>
                      <a:lumOff val="25000"/>
                    </a:schemeClr>
                  </a:solidFill>
                </a:rPr>
                <a:t>Mapillary image cover around Sacramento State University</a:t>
              </a:r>
            </a:p>
          </p:txBody>
        </p:sp>
      </p:grpSp>
    </p:spTree>
    <p:extLst>
      <p:ext uri="{BB962C8B-B14F-4D97-AF65-F5344CB8AC3E}">
        <p14:creationId xmlns:p14="http://schemas.microsoft.com/office/powerpoint/2010/main" val="269115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Photos and annotations can be added by the community</a:t>
            </a:r>
          </a:p>
          <a:p>
            <a:r>
              <a:rPr lang="en-US" dirty="0"/>
              <a:t>Contains 1,500 annotated images</a:t>
            </a:r>
          </a:p>
          <a:p>
            <a:r>
              <a:rPr lang="en-US" dirty="0"/>
              <a:t>60 categories</a:t>
            </a:r>
          </a:p>
          <a:p>
            <a:endParaRPr lang="en-US" dirty="0"/>
          </a:p>
          <a:p>
            <a:endParaRPr lang="en-US" dirty="0"/>
          </a:p>
        </p:txBody>
      </p:sp>
      <p:pic>
        <p:nvPicPr>
          <p:cNvPr id="7" name="Picture 6" descr="A picture containing ground, outdoor, accessory, clothes&#10;&#10;Description automatically generated">
            <a:extLst>
              <a:ext uri="{FF2B5EF4-FFF2-40B4-BE49-F238E27FC236}">
                <a16:creationId xmlns:a16="http://schemas.microsoft.com/office/drawing/2014/main" id="{F86131A5-88F4-4589-A139-17BFA66A8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853" y="3565789"/>
            <a:ext cx="1604393" cy="2139190"/>
          </a:xfrm>
          <a:prstGeom prst="rect">
            <a:avLst/>
          </a:prstGeom>
          <a:ln w="28575">
            <a:solidFill>
              <a:schemeClr val="accent2"/>
            </a:solidFill>
          </a:ln>
        </p:spPr>
      </p:pic>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4"/>
          <a:srcRect t="-1" b="675"/>
          <a:stretch/>
        </p:blipFill>
        <p:spPr>
          <a:xfrm>
            <a:off x="6621092" y="2150664"/>
            <a:ext cx="4675294" cy="3504867"/>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11379</TotalTime>
  <Words>757</Words>
  <Application>Microsoft Office PowerPoint</Application>
  <PresentationFormat>Widescreen</PresentationFormat>
  <Paragraphs>120</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Add More Images To TACO</vt:lpstr>
      <vt:lpstr>Dataset &amp; Model Improvement</vt:lpstr>
      <vt:lpstr>Future Work</vt:lpstr>
      <vt:lpstr>Quantify Clean Up Activities</vt:lpstr>
      <vt:lpstr>Smart Composting  &amp; Recycling</vt:lpstr>
      <vt:lpstr>Measuring plastic in Waterways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8</cp:revision>
  <dcterms:created xsi:type="dcterms:W3CDTF">2022-02-14T22:21:51Z</dcterms:created>
  <dcterms:modified xsi:type="dcterms:W3CDTF">2022-09-13T00:00:29Z</dcterms:modified>
</cp:coreProperties>
</file>